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784975" cy="9906000"/>
  <p:defaultTextStyle>
    <a:defPPr>
      <a:defRPr lang="ja-JP"/>
    </a:defPPr>
    <a:lvl1pPr marL="0" algn="l" defTabSz="8203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410199" algn="l" defTabSz="8203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820397" algn="l" defTabSz="8203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230596" algn="l" defTabSz="8203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1640795" algn="l" defTabSz="8203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2050994" algn="l" defTabSz="8203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2461192" algn="l" defTabSz="8203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2871392" algn="l" defTabSz="8203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3281591" algn="l" defTabSz="8203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3" pos="4808" userDrawn="1">
          <p15:clr>
            <a:srgbClr val="A4A3A4"/>
          </p15:clr>
        </p15:guide>
        <p15:guide id="4" orient="horz" pos="3120">
          <p15:clr>
            <a:srgbClr val="A4A3A4"/>
          </p15:clr>
        </p15:guide>
        <p15:guide id="5" pos="100">
          <p15:clr>
            <a:srgbClr val="A4A3A4"/>
          </p15:clr>
        </p15:guide>
        <p15:guide id="6" pos="4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00"/>
    <a:srgbClr val="00B050"/>
    <a:srgbClr val="FBD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104" autoAdjust="0"/>
    <p:restoredTop sz="99281" autoAdjust="0"/>
  </p:normalViewPr>
  <p:slideViewPr>
    <p:cSldViewPr snapToGrid="0" showGuides="1">
      <p:cViewPr>
        <p:scale>
          <a:sx n="100" d="100"/>
          <a:sy n="100" d="100"/>
        </p:scale>
        <p:origin x="1692" y="-708"/>
      </p:cViewPr>
      <p:guideLst>
        <p:guide orient="horz" pos="3436"/>
        <p:guide pos="113"/>
        <p:guide pos="4808"/>
        <p:guide orient="horz" pos="3120"/>
        <p:guide pos="100"/>
        <p:guide pos="4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358" cy="495300"/>
          </a:xfrm>
          <a:prstGeom prst="rect">
            <a:avLst/>
          </a:prstGeom>
        </p:spPr>
        <p:txBody>
          <a:bodyPr vert="horz" lIns="88091" tIns="44045" rIns="88091" bIns="44045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3102" y="0"/>
            <a:ext cx="2940358" cy="495300"/>
          </a:xfrm>
          <a:prstGeom prst="rect">
            <a:avLst/>
          </a:prstGeom>
        </p:spPr>
        <p:txBody>
          <a:bodyPr vert="horz" lIns="88091" tIns="44045" rIns="88091" bIns="44045" rtlCol="0"/>
          <a:lstStyle>
            <a:lvl1pPr algn="r">
              <a:defRPr sz="1100"/>
            </a:lvl1pPr>
          </a:lstStyle>
          <a:p>
            <a:fld id="{C9C26896-2E12-4E8D-B5C8-315B123B0962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09163"/>
            <a:ext cx="2940358" cy="495300"/>
          </a:xfrm>
          <a:prstGeom prst="rect">
            <a:avLst/>
          </a:prstGeom>
        </p:spPr>
        <p:txBody>
          <a:bodyPr vert="horz" lIns="88091" tIns="44045" rIns="88091" bIns="44045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3102" y="9409163"/>
            <a:ext cx="2940358" cy="495300"/>
          </a:xfrm>
          <a:prstGeom prst="rect">
            <a:avLst/>
          </a:prstGeom>
        </p:spPr>
        <p:txBody>
          <a:bodyPr vert="horz" lIns="88091" tIns="44045" rIns="88091" bIns="44045" rtlCol="0" anchor="b"/>
          <a:lstStyle>
            <a:lvl1pPr algn="r">
              <a:defRPr sz="1100"/>
            </a:lvl1pPr>
          </a:lstStyle>
          <a:p>
            <a:fld id="{F4ABEAAB-6421-434D-9EDE-43CF7E8E12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61362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358" cy="495300"/>
          </a:xfrm>
          <a:prstGeom prst="rect">
            <a:avLst/>
          </a:prstGeom>
        </p:spPr>
        <p:txBody>
          <a:bodyPr vert="horz" lIns="88091" tIns="44045" rIns="88091" bIns="44045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3102" y="0"/>
            <a:ext cx="2940358" cy="495300"/>
          </a:xfrm>
          <a:prstGeom prst="rect">
            <a:avLst/>
          </a:prstGeom>
        </p:spPr>
        <p:txBody>
          <a:bodyPr vert="horz" lIns="88091" tIns="44045" rIns="88091" bIns="44045" rtlCol="0"/>
          <a:lstStyle>
            <a:lvl1pPr algn="r">
              <a:defRPr sz="1100"/>
            </a:lvl1pPr>
          </a:lstStyle>
          <a:p>
            <a:fld id="{3AE05D92-C08F-4B53-9DE7-9710238C88F3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6613" y="742950"/>
            <a:ext cx="25717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091" tIns="44045" rIns="88091" bIns="4404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196" y="4705352"/>
            <a:ext cx="5428587" cy="4457700"/>
          </a:xfrm>
          <a:prstGeom prst="rect">
            <a:avLst/>
          </a:prstGeom>
        </p:spPr>
        <p:txBody>
          <a:bodyPr vert="horz" lIns="88091" tIns="44045" rIns="88091" bIns="440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09163"/>
            <a:ext cx="2940358" cy="495300"/>
          </a:xfrm>
          <a:prstGeom prst="rect">
            <a:avLst/>
          </a:prstGeom>
        </p:spPr>
        <p:txBody>
          <a:bodyPr vert="horz" lIns="88091" tIns="44045" rIns="88091" bIns="44045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3102" y="9409163"/>
            <a:ext cx="2940358" cy="495300"/>
          </a:xfrm>
          <a:prstGeom prst="rect">
            <a:avLst/>
          </a:prstGeom>
        </p:spPr>
        <p:txBody>
          <a:bodyPr vert="horz" lIns="88091" tIns="44045" rIns="88091" bIns="44045" rtlCol="0" anchor="b"/>
          <a:lstStyle>
            <a:lvl1pPr algn="r">
              <a:defRPr sz="1100"/>
            </a:lvl1pPr>
          </a:lstStyle>
          <a:p>
            <a:fld id="{560DBF58-6C79-4FCE-8AE8-D4A3F8D6A51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73612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82039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10199" algn="l" defTabSz="82039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20397" algn="l" defTabSz="82039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30596" algn="l" defTabSz="82039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640795" algn="l" defTabSz="82039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050994" algn="l" defTabSz="82039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461192" algn="l" defTabSz="82039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871392" algn="l" defTabSz="82039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281591" algn="l" defTabSz="820397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06613" y="742950"/>
            <a:ext cx="2571750" cy="3714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628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1" cy="3448756"/>
          </a:xfrm>
        </p:spPr>
        <p:txBody>
          <a:bodyPr anchor="b"/>
          <a:lstStyle>
            <a:lvl1pPr algn="ctr">
              <a:defRPr sz="4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1" y="5202944"/>
            <a:ext cx="5143499" cy="239165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8792" indent="0" algn="ctr">
              <a:buNone/>
              <a:defRPr sz="1500"/>
            </a:lvl2pPr>
            <a:lvl3pPr marL="697584" indent="0" algn="ctr">
              <a:buNone/>
              <a:defRPr sz="1400"/>
            </a:lvl3pPr>
            <a:lvl4pPr marL="1046376" indent="0" algn="ctr">
              <a:buNone/>
              <a:defRPr sz="1200"/>
            </a:lvl4pPr>
            <a:lvl5pPr marL="1395169" indent="0" algn="ctr">
              <a:buNone/>
              <a:defRPr sz="1200"/>
            </a:lvl5pPr>
            <a:lvl6pPr marL="1743960" indent="0" algn="ctr">
              <a:buNone/>
              <a:defRPr sz="1200"/>
            </a:lvl6pPr>
            <a:lvl7pPr marL="2092752" indent="0" algn="ctr">
              <a:buNone/>
              <a:defRPr sz="1200"/>
            </a:lvl7pPr>
            <a:lvl8pPr marL="2441544" indent="0" algn="ctr">
              <a:buNone/>
              <a:defRPr sz="1200"/>
            </a:lvl8pPr>
            <a:lvl9pPr marL="2790336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860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907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3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515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079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87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9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463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951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439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927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415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903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100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9" y="2637014"/>
            <a:ext cx="2914649" cy="62852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49" cy="62852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62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8792" indent="0">
              <a:buNone/>
              <a:defRPr sz="1500" b="1"/>
            </a:lvl2pPr>
            <a:lvl3pPr marL="697584" indent="0">
              <a:buNone/>
              <a:defRPr sz="1400" b="1"/>
            </a:lvl3pPr>
            <a:lvl4pPr marL="1046376" indent="0">
              <a:buNone/>
              <a:defRPr sz="1200" b="1"/>
            </a:lvl4pPr>
            <a:lvl5pPr marL="1395169" indent="0">
              <a:buNone/>
              <a:defRPr sz="1200" b="1"/>
            </a:lvl5pPr>
            <a:lvl6pPr marL="1743960" indent="0">
              <a:buNone/>
              <a:defRPr sz="1200" b="1"/>
            </a:lvl6pPr>
            <a:lvl7pPr marL="2092752" indent="0">
              <a:buNone/>
              <a:defRPr sz="1200" b="1"/>
            </a:lvl7pPr>
            <a:lvl8pPr marL="2441544" indent="0">
              <a:buNone/>
              <a:defRPr sz="1200" b="1"/>
            </a:lvl8pPr>
            <a:lvl9pPr marL="2790336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6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8792" indent="0">
              <a:buNone/>
              <a:defRPr sz="1500" b="1"/>
            </a:lvl2pPr>
            <a:lvl3pPr marL="697584" indent="0">
              <a:buNone/>
              <a:defRPr sz="1400" b="1"/>
            </a:lvl3pPr>
            <a:lvl4pPr marL="1046376" indent="0">
              <a:buNone/>
              <a:defRPr sz="1200" b="1"/>
            </a:lvl4pPr>
            <a:lvl5pPr marL="1395169" indent="0">
              <a:buNone/>
              <a:defRPr sz="1200" b="1"/>
            </a:lvl5pPr>
            <a:lvl6pPr marL="1743960" indent="0">
              <a:buNone/>
              <a:defRPr sz="1200" b="1"/>
            </a:lvl6pPr>
            <a:lvl7pPr marL="2092752" indent="0">
              <a:buNone/>
              <a:defRPr sz="1200" b="1"/>
            </a:lvl7pPr>
            <a:lvl8pPr marL="2441544" indent="0">
              <a:buNone/>
              <a:defRPr sz="1200" b="1"/>
            </a:lvl8pPr>
            <a:lvl9pPr marL="2790336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391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198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59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3" cy="23114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8792" indent="0">
              <a:buNone/>
              <a:defRPr sz="1100"/>
            </a:lvl2pPr>
            <a:lvl3pPr marL="697584" indent="0">
              <a:buNone/>
              <a:defRPr sz="900"/>
            </a:lvl3pPr>
            <a:lvl4pPr marL="1046376" indent="0">
              <a:buNone/>
              <a:defRPr sz="800"/>
            </a:lvl4pPr>
            <a:lvl5pPr marL="1395169" indent="0">
              <a:buNone/>
              <a:defRPr sz="800"/>
            </a:lvl5pPr>
            <a:lvl6pPr marL="1743960" indent="0">
              <a:buNone/>
              <a:defRPr sz="800"/>
            </a:lvl6pPr>
            <a:lvl7pPr marL="2092752" indent="0">
              <a:buNone/>
              <a:defRPr sz="800"/>
            </a:lvl7pPr>
            <a:lvl8pPr marL="2441544" indent="0">
              <a:buNone/>
              <a:defRPr sz="800"/>
            </a:lvl8pPr>
            <a:lvl9pPr marL="2790336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87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3" cy="23114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500"/>
            </a:lvl1pPr>
            <a:lvl2pPr marL="348792" indent="0">
              <a:buNone/>
              <a:defRPr sz="2100"/>
            </a:lvl2pPr>
            <a:lvl3pPr marL="697584" indent="0">
              <a:buNone/>
              <a:defRPr sz="1800"/>
            </a:lvl3pPr>
            <a:lvl4pPr marL="1046376" indent="0">
              <a:buNone/>
              <a:defRPr sz="1500"/>
            </a:lvl4pPr>
            <a:lvl5pPr marL="1395169" indent="0">
              <a:buNone/>
              <a:defRPr sz="1500"/>
            </a:lvl5pPr>
            <a:lvl6pPr marL="1743960" indent="0">
              <a:buNone/>
              <a:defRPr sz="1500"/>
            </a:lvl6pPr>
            <a:lvl7pPr marL="2092752" indent="0">
              <a:buNone/>
              <a:defRPr sz="1500"/>
            </a:lvl7pPr>
            <a:lvl8pPr marL="2441544" indent="0">
              <a:buNone/>
              <a:defRPr sz="1500"/>
            </a:lvl8pPr>
            <a:lvl9pPr marL="2790336" indent="0">
              <a:buNone/>
              <a:defRPr sz="15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8792" indent="0">
              <a:buNone/>
              <a:defRPr sz="1100"/>
            </a:lvl2pPr>
            <a:lvl3pPr marL="697584" indent="0">
              <a:buNone/>
              <a:defRPr sz="900"/>
            </a:lvl3pPr>
            <a:lvl4pPr marL="1046376" indent="0">
              <a:buNone/>
              <a:defRPr sz="800"/>
            </a:lvl4pPr>
            <a:lvl5pPr marL="1395169" indent="0">
              <a:buNone/>
              <a:defRPr sz="800"/>
            </a:lvl5pPr>
            <a:lvl6pPr marL="1743960" indent="0">
              <a:buNone/>
              <a:defRPr sz="800"/>
            </a:lvl6pPr>
            <a:lvl7pPr marL="2092752" indent="0">
              <a:buNone/>
              <a:defRPr sz="800"/>
            </a:lvl7pPr>
            <a:lvl8pPr marL="2441544" indent="0">
              <a:buNone/>
              <a:defRPr sz="800"/>
            </a:lvl8pPr>
            <a:lvl9pPr marL="2790336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31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82040" tIns="41020" rIns="82040" bIns="410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7"/>
          </a:xfrm>
          <a:prstGeom prst="rect">
            <a:avLst/>
          </a:prstGeom>
        </p:spPr>
        <p:txBody>
          <a:bodyPr vert="horz" lIns="82040" tIns="41020" rIns="82040" bIns="410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49" cy="527403"/>
          </a:xfrm>
          <a:prstGeom prst="rect">
            <a:avLst/>
          </a:prstGeom>
        </p:spPr>
        <p:txBody>
          <a:bodyPr vert="horz" lIns="82040" tIns="41020" rIns="82040" bIns="410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F717B-A086-40B9-B550-8A165C9CB2FA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82040" tIns="41020" rIns="82040" bIns="410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49" cy="527403"/>
          </a:xfrm>
          <a:prstGeom prst="rect">
            <a:avLst/>
          </a:prstGeom>
        </p:spPr>
        <p:txBody>
          <a:bodyPr vert="horz" lIns="82040" tIns="41020" rIns="82040" bIns="410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191F-DD03-43CB-A80F-3B59B6DF04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738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97584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397" indent="-174397" algn="l" defTabSz="697584" rtl="0" eaLnBrk="1" latinLnBrk="0" hangingPunct="1">
        <a:lnSpc>
          <a:spcPct val="90000"/>
        </a:lnSpc>
        <a:spcBef>
          <a:spcPts val="762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188" indent="-174397" algn="l" defTabSz="697584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1981" indent="-174397" algn="l" defTabSz="697584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772" indent="-174397" algn="l" defTabSz="697584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69564" indent="-174397" algn="l" defTabSz="697584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18356" indent="-174397" algn="l" defTabSz="697584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67149" indent="-174397" algn="l" defTabSz="697584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15941" indent="-174397" algn="l" defTabSz="697584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64733" indent="-174397" algn="l" defTabSz="697584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584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8792" algn="l" defTabSz="697584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7584" algn="l" defTabSz="697584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6376" algn="l" defTabSz="697584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95169" algn="l" defTabSz="697584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43960" algn="l" defTabSz="697584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92752" algn="l" defTabSz="697584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41544" algn="l" defTabSz="697584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90336" algn="l" defTabSz="697584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角丸四角形 51"/>
          <p:cNvSpPr/>
          <p:nvPr/>
        </p:nvSpPr>
        <p:spPr>
          <a:xfrm>
            <a:off x="0" y="6968153"/>
            <a:ext cx="4970937" cy="33894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22991" tIns="41020" rIns="82040" bIns="41020" spcCol="180000" rtlCol="0" anchor="ctr"/>
          <a:lstStyle/>
          <a:p>
            <a:pPr>
              <a:lnSpc>
                <a:spcPct val="110000"/>
              </a:lnSpc>
            </a:pPr>
            <a:endParaRPr lang="en-US" altLang="ja-JP" sz="1000" spc="-134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10000"/>
              </a:lnSpc>
            </a:pPr>
            <a:r>
              <a:rPr lang="ja-JP" altLang="en-US" sz="1000" spc="-134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ＩＴ導入補助金の</a:t>
            </a:r>
            <a:r>
              <a:rPr lang="ja-JP" altLang="en-US" sz="1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制度を</a:t>
            </a: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説明　（４５分）</a:t>
            </a:r>
            <a:r>
              <a:rPr lang="ja-JP" altLang="en-US" sz="12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  <a:p>
            <a:pPr>
              <a:lnSpc>
                <a:spcPct val="110000"/>
              </a:lnSpc>
            </a:pPr>
            <a:endParaRPr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482654" y="2422649"/>
            <a:ext cx="3245018" cy="3314495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pPr algn="just"/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ＩＴ導入補助金を活用して、ＩＴツール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ソフトウェア、サービス等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の導入をご検討されている方々を対象としたセミナーを開催いたします。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just"/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今年度は、新型コロナウィルスの影響を受け、新たに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類型が設立されており、今回のセミナーでは主に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類型について説明いたします。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just"/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セミナー終了後、ＩＴベンダーによるツール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説明会も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実施します。この機会に是非ご参加頂きますようご案内申し上げます。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just"/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ＩＴ導入補助金とはサービス等生産性向上を目的として、中小企業・自営業のみなさまが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IT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ツール導入に活用いただける補助金です。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480" y="254636"/>
            <a:ext cx="6855037" cy="136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20" rIns="82040" bIns="41020" rtlCol="0" anchor="ctr"/>
          <a:lstStyle/>
          <a:p>
            <a:r>
              <a:rPr lang="ja-JP" altLang="en-US" sz="7200" spc="-269" dirty="0">
                <a:solidFill>
                  <a:schemeClr val="bg1"/>
                </a:solidFill>
                <a:effectLst>
                  <a:glow rad="127000">
                    <a:srgbClr val="FFCC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ＩＴ</a:t>
            </a:r>
            <a:r>
              <a:rPr lang="ja-JP" altLang="en-US" sz="3800" spc="-269" dirty="0">
                <a:solidFill>
                  <a:schemeClr val="accent1">
                    <a:lumMod val="75000"/>
                  </a:schemeClr>
                </a:solidFill>
                <a:effectLst>
                  <a:glow rad="127000">
                    <a:srgbClr val="FFCC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導入補助金　</a:t>
            </a:r>
            <a:r>
              <a:rPr lang="en-US" altLang="ja-JP" sz="3800" spc="-269" dirty="0">
                <a:solidFill>
                  <a:schemeClr val="accent1">
                    <a:lumMod val="75000"/>
                  </a:schemeClr>
                </a:solidFill>
                <a:effectLst>
                  <a:glow rad="127000">
                    <a:srgbClr val="FFCC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</a:t>
            </a:r>
          </a:p>
          <a:p>
            <a:r>
              <a:rPr lang="ja-JP" altLang="en-US" sz="3800" spc="-269" dirty="0">
                <a:solidFill>
                  <a:schemeClr val="accent1">
                    <a:lumMod val="75000"/>
                  </a:schemeClr>
                </a:solidFill>
                <a:effectLst>
                  <a:glow rad="127000">
                    <a:srgbClr val="FFCC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活用オンライン</a:t>
            </a:r>
            <a:r>
              <a:rPr lang="ja-JP" altLang="en-US" sz="3800" spc="-269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127000">
                    <a:srgbClr val="FFCC00"/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</a:t>
            </a:r>
            <a:endParaRPr lang="en-US" altLang="ja-JP" sz="3800" spc="-269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127000">
                  <a:srgbClr val="FFCC00"/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3" name="円/楕円 42"/>
          <p:cNvSpPr/>
          <p:nvPr/>
        </p:nvSpPr>
        <p:spPr>
          <a:xfrm rot="21062175">
            <a:off x="140232" y="1377484"/>
            <a:ext cx="1358875" cy="1277729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82040" tIns="41020" rIns="82040" bIns="41020" rtlCol="0" anchor="ctr"/>
          <a:lstStyle/>
          <a:p>
            <a:pPr algn="ctr"/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受講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sp>
        <p:nvSpPr>
          <p:cNvPr id="51" name="角丸四角形 50"/>
          <p:cNvSpPr/>
          <p:nvPr/>
        </p:nvSpPr>
        <p:spPr>
          <a:xfrm>
            <a:off x="39074" y="6647784"/>
            <a:ext cx="1319076" cy="208044"/>
          </a:xfrm>
          <a:prstGeom prst="roundRect">
            <a:avLst>
              <a:gd name="adj" fmla="val 5677"/>
            </a:avLst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040" tIns="41020" rIns="82040" bIns="41020" rtlCol="0" anchor="ctr"/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＊講座内容＊</a:t>
            </a:r>
            <a:endParaRPr lang="en-US" altLang="ja-JP" sz="1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39074" y="7008820"/>
            <a:ext cx="256397" cy="24192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2040" tIns="41020" rIns="82040" bIns="41020" rtlCol="0" anchor="ctr"/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</a:p>
        </p:txBody>
      </p:sp>
      <p:sp>
        <p:nvSpPr>
          <p:cNvPr id="53" name="円/楕円 52"/>
          <p:cNvSpPr/>
          <p:nvPr/>
        </p:nvSpPr>
        <p:spPr>
          <a:xfrm>
            <a:off x="39074" y="7403175"/>
            <a:ext cx="253812" cy="24192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2040" tIns="41020" rIns="82040" bIns="41020" rtlCol="0" anchor="ctr"/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28997" y="10404"/>
            <a:ext cx="3575664" cy="367277"/>
          </a:xfrm>
          <a:prstGeom prst="rect">
            <a:avLst/>
          </a:prstGeom>
          <a:noFill/>
        </p:spPr>
        <p:txBody>
          <a:bodyPr wrap="square" lIns="82040" tIns="41020" rIns="82040" bIns="41020" rtlCol="0" anchor="ctr" anchorCtr="0">
            <a:noAutofit/>
          </a:bodyPr>
          <a:lstStyle/>
          <a:p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anose="05000000000000000000" pitchFamily="2" charset="2"/>
              </a:rPr>
              <a:t>：三重県 </a:t>
            </a:r>
            <a:r>
              <a:rPr lang="en-US" altLang="ja-JP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anose="05000000000000000000" pitchFamily="2" charset="2"/>
              </a:rPr>
              <a:t>【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anose="05000000000000000000" pitchFamily="2" charset="2"/>
              </a:rPr>
              <a:t>雇用経済部　創業支援・</a:t>
            </a:r>
            <a:r>
              <a:rPr lang="en-US" altLang="ja-JP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anose="05000000000000000000" pitchFamily="2" charset="2"/>
              </a:rPr>
              <a:t>ICT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anose="05000000000000000000" pitchFamily="2" charset="2"/>
              </a:rPr>
              <a:t>推進課</a:t>
            </a:r>
            <a:r>
              <a:rPr lang="en-US" altLang="ja-JP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anose="05000000000000000000" pitchFamily="2" charset="2"/>
              </a:rPr>
              <a:t>】</a:t>
            </a:r>
          </a:p>
          <a:p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anose="05000000000000000000" pitchFamily="2" charset="2"/>
              </a:rPr>
              <a:t>　　　　（公財）三重県産業支援センター</a:t>
            </a:r>
            <a:r>
              <a:rPr lang="en-US" altLang="ja-JP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anose="05000000000000000000" pitchFamily="2" charset="2"/>
              </a:rPr>
              <a:t> 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anose="05000000000000000000" pitchFamily="2" charset="2"/>
              </a:rPr>
              <a:t>三重県よろず支援拠点</a:t>
            </a:r>
            <a:endParaRPr lang="en-US" altLang="ja-JP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sym typeface="Wingdings" panose="05000000000000000000" pitchFamily="2" charset="2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25" y="8722486"/>
            <a:ext cx="1117447" cy="111359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035" y="6501491"/>
            <a:ext cx="1788965" cy="1341724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5498817" y="451633"/>
            <a:ext cx="1228855" cy="6979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</a:t>
            </a:r>
            <a:endParaRPr kumimoji="1"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0" y="7342015"/>
            <a:ext cx="5012717" cy="33598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22991" tIns="41020" rIns="82040" bIns="41020" rtlCol="0" anchor="ctr"/>
          <a:lstStyle/>
          <a:p>
            <a:pPr>
              <a:lnSpc>
                <a:spcPct val="110000"/>
              </a:lnSpc>
            </a:pPr>
            <a:r>
              <a:rPr lang="ja-JP" altLang="en-US" sz="1000" spc="-134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ＩＴ導入支援事業者</a:t>
            </a:r>
            <a:r>
              <a:rPr lang="en-US" altLang="ja-JP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ＩＴベンダー</a:t>
            </a:r>
            <a:r>
              <a:rPr lang="en-US" altLang="ja-JP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によるツール説明　</a:t>
            </a:r>
            <a:r>
              <a:rPr lang="ja-JP" altLang="en-US" sz="1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（１</a:t>
            </a: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lang="ja-JP" altLang="en-US" sz="1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</a:t>
            </a: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en-US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4484" y="6121785"/>
            <a:ext cx="6785691" cy="3857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</a:t>
            </a:r>
            <a:r>
              <a:rPr kumimoji="1" lang="en-US" altLang="ja-JP" sz="1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 </a:t>
            </a:r>
            <a:r>
              <a:rPr kumimoji="1" lang="ja-JP" altLang="en-US" sz="1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経済産業省 中部経済産業局 産業部 流通・サービス産業課</a:t>
            </a:r>
            <a:r>
              <a: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endParaRPr lang="en-US" altLang="ja-JP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340684"/>
              </p:ext>
            </p:extLst>
          </p:nvPr>
        </p:nvGraphicFramePr>
        <p:xfrm>
          <a:off x="99930" y="2781422"/>
          <a:ext cx="3013724" cy="1374865"/>
        </p:xfrm>
        <a:graphic>
          <a:graphicData uri="http://schemas.openxmlformats.org/drawingml/2006/table">
            <a:tbl>
              <a:tblPr/>
              <a:tblGrid>
                <a:gridCol w="943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74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補助金の上限額・下限額・</a:t>
                      </a:r>
                      <a:r>
                        <a:rPr lang="ja-JP" altLang="en-US" sz="12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補助率</a:t>
                      </a:r>
                      <a:endParaRPr lang="ja-JP" altLang="en-US" sz="1250" b="0" i="0" u="sng" strike="noStrike" baseline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chemeClr val="bg1"/>
                          </a:solidFill>
                        </a:u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A</a:t>
                      </a:r>
                      <a:r>
                        <a:rPr lang="ja-JP" altLang="en-US" sz="125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類型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40</a:t>
                      </a:r>
                      <a:r>
                        <a:rPr lang="ja-JP" altLang="en-US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万円～</a:t>
                      </a:r>
                      <a:r>
                        <a:rPr lang="en-US" altLang="ja-JP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150</a:t>
                      </a:r>
                      <a:r>
                        <a:rPr lang="ja-JP" altLang="en-US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万円未満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B</a:t>
                      </a:r>
                      <a:r>
                        <a:rPr lang="ja-JP" altLang="en-US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類型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150</a:t>
                      </a:r>
                      <a:r>
                        <a:rPr lang="ja-JP" altLang="en-US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万円～</a:t>
                      </a:r>
                      <a:r>
                        <a:rPr lang="en-US" altLang="ja-JP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450</a:t>
                      </a:r>
                      <a:r>
                        <a:rPr lang="ja-JP" altLang="en-US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万円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補助率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1/2</a:t>
                      </a:r>
                      <a:r>
                        <a:rPr lang="ja-JP" altLang="en-US" sz="12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以下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5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C</a:t>
                      </a:r>
                      <a:r>
                        <a:rPr lang="ja-JP" altLang="en-US" sz="125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類型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5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30</a:t>
                      </a:r>
                      <a:r>
                        <a:rPr lang="ja-JP" altLang="en-US" sz="125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万円～</a:t>
                      </a:r>
                      <a:r>
                        <a:rPr lang="en-US" altLang="ja-JP" sz="125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450</a:t>
                      </a:r>
                      <a:r>
                        <a:rPr lang="ja-JP" altLang="en-US" sz="125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万円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807001"/>
                  </a:ext>
                </a:extLst>
              </a:tr>
              <a:tr h="1651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5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補助率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5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2/3</a:t>
                      </a:r>
                      <a:r>
                        <a:rPr lang="ja-JP" altLang="en-US" sz="12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以下若しくは</a:t>
                      </a:r>
                      <a:r>
                        <a:rPr lang="en-US" altLang="ja-JP" sz="12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3/4</a:t>
                      </a:r>
                      <a:r>
                        <a:rPr lang="ja-JP" altLang="en-US" sz="12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以下</a:t>
                      </a:r>
                      <a:endParaRPr lang="ja-JP" altLang="en-US" sz="125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497016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25331"/>
              </p:ext>
            </p:extLst>
          </p:nvPr>
        </p:nvGraphicFramePr>
        <p:xfrm>
          <a:off x="39074" y="7873917"/>
          <a:ext cx="6810304" cy="66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開催日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400" b="1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申し込み締め切り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令和</a:t>
                      </a: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２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年６月２日</a:t>
                      </a:r>
                      <a:r>
                        <a:rPr kumimoji="1" lang="en-US" altLang="ja-JP" sz="1400" b="1" baseline="0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400" b="1" baseline="0" dirty="0">
                          <a:latin typeface="+mn-ea"/>
                          <a:ea typeface="+mn-ea"/>
                        </a:rPr>
                        <a:t>火</a:t>
                      </a:r>
                      <a:r>
                        <a:rPr kumimoji="1" lang="en-US" altLang="ja-JP" sz="1400" b="1" baseline="0" dirty="0" smtClean="0">
                          <a:latin typeface="+mn-ea"/>
                          <a:ea typeface="+mn-ea"/>
                        </a:rPr>
                        <a:t>】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marL="0" marR="0" indent="0" algn="ctr" defTabSz="6975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 smtClean="0">
                          <a:latin typeface="+mn-ea"/>
                          <a:ea typeface="+mn-ea"/>
                        </a:rPr>
                        <a:t>１０：３０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～１１：３０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令和２年５月３１日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ま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で</a:t>
                      </a:r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marL="72000" marR="72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3B2374-E4C5-4C11-B9EB-CE4BFC91E413}"/>
              </a:ext>
            </a:extLst>
          </p:cNvPr>
          <p:cNvSpPr txBox="1"/>
          <p:nvPr/>
        </p:nvSpPr>
        <p:spPr>
          <a:xfrm>
            <a:off x="3270917" y="2403268"/>
            <a:ext cx="31616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</a:t>
            </a:r>
            <a:endParaRPr kumimoji="1"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sz="1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683477-E37D-4F8A-B972-1D7EA3C08553}"/>
              </a:ext>
            </a:extLst>
          </p:cNvPr>
          <p:cNvSpPr txBox="1"/>
          <p:nvPr/>
        </p:nvSpPr>
        <p:spPr>
          <a:xfrm>
            <a:off x="20163" y="8613177"/>
            <a:ext cx="5298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開催</a:t>
            </a:r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日の前日までに、お申込みいただいた方に、参加するための</a:t>
            </a:r>
            <a:r>
              <a:rPr lang="en-US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</a:t>
            </a:r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及びパスワード</a:t>
            </a:r>
            <a:r>
              <a:rPr lang="ja-JP" altLang="en-US" sz="10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ja-JP" sz="105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当日</a:t>
            </a:r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資料をメールにてご連絡します。</a:t>
            </a:r>
            <a:endParaRPr lang="en-US" altLang="ja-JP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930" y="4394916"/>
            <a:ext cx="3013724" cy="156966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本セミナーは</a:t>
            </a:r>
            <a:r>
              <a:rPr lang="en-US" altLang="ja-JP" sz="1200" dirty="0" smtClean="0"/>
              <a:t>Web</a:t>
            </a:r>
            <a:r>
              <a:rPr lang="ja-JP" altLang="en-US" sz="1200" dirty="0" smtClean="0"/>
              <a:t>オンラインで実施するため、会場にお集まりいただくことなく、お手持ちのパソコンやスマートホン、タブレットからご参加いただけます。</a:t>
            </a:r>
            <a:endParaRPr lang="en-US" altLang="ja-JP" sz="1200" dirty="0" smtClean="0"/>
          </a:p>
          <a:p>
            <a:r>
              <a:rPr lang="ja-JP" altLang="en-US" sz="1200" dirty="0"/>
              <a:t>本セミナーでは、無料の</a:t>
            </a:r>
            <a:r>
              <a:rPr lang="en-US" altLang="ja-JP" sz="1200" dirty="0"/>
              <a:t>Web</a:t>
            </a:r>
            <a:r>
              <a:rPr lang="ja-JP" altLang="en-US" sz="1200" dirty="0" smtClean="0"/>
              <a:t>ミーティングサービス（</a:t>
            </a:r>
            <a:r>
              <a:rPr lang="en-US" altLang="ja-JP" sz="1200" dirty="0" err="1" smtClean="0"/>
              <a:t>Webex</a:t>
            </a:r>
            <a:r>
              <a:rPr lang="en-US" altLang="ja-JP" sz="1200" dirty="0" smtClean="0"/>
              <a:t> Meetings</a:t>
            </a:r>
            <a:r>
              <a:rPr lang="ja-JP" altLang="en-US" sz="1200" dirty="0" smtClean="0"/>
              <a:t>）を</a:t>
            </a:r>
            <a:r>
              <a:rPr lang="ja-JP" altLang="en-US" sz="1200" dirty="0"/>
              <a:t>使用します。参加にあたっては、インターネット接続環境が必須</a:t>
            </a:r>
            <a:r>
              <a:rPr lang="ja-JP" altLang="en-US" sz="1200" dirty="0" smtClean="0"/>
              <a:t>です。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2362" y="9032357"/>
            <a:ext cx="5901138" cy="91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ja-JP" sz="10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0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お問い合わせ</a:t>
            </a:r>
            <a:r>
              <a:rPr lang="en-US" altLang="ja-JP" sz="10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0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公益財団法人　三重県産業支援センター　</a:t>
            </a:r>
            <a:r>
              <a:rPr lang="en-US" altLang="ja-JP" sz="10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</a:t>
            </a:r>
            <a:r>
              <a:rPr lang="ja-JP" altLang="en-US" sz="10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0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059-228-3326</a:t>
            </a:r>
            <a:r>
              <a:rPr lang="ja-JP" altLang="en-US" sz="10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（和田）</a:t>
            </a:r>
            <a:endParaRPr lang="en-US" altLang="ja-JP" sz="105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05000"/>
              </a:lnSpc>
            </a:pPr>
            <a:r>
              <a:rPr lang="ja-JP" altLang="en-US" sz="10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◆下記申込書にご記入のうえ、</a:t>
            </a:r>
            <a:r>
              <a:rPr lang="en-US" altLang="ja-JP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</a:t>
            </a:r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メールにてお申し込みください。</a:t>
            </a:r>
            <a:endParaRPr lang="en-US" altLang="ja-JP" sz="10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◆先着順　定員になり次第、締切とさせていただきます。</a:t>
            </a:r>
            <a:endParaRPr lang="en-US" altLang="ja-JP" sz="10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</a:t>
            </a:r>
            <a:r>
              <a:rPr lang="en-US" altLang="ja-JP" sz="1050" dirty="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1050" dirty="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050" dirty="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21</a:t>
            </a:r>
            <a:r>
              <a:rPr lang="ja-JP" altLang="en-US" sz="1050" dirty="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日開催分を延期したため、</a:t>
            </a:r>
            <a:r>
              <a:rPr lang="en-US" altLang="ja-JP" sz="1050" dirty="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21</a:t>
            </a:r>
            <a:r>
              <a:rPr lang="ja-JP" altLang="en-US" sz="1050" dirty="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日開催にお申</a:t>
            </a:r>
            <a:r>
              <a:rPr lang="ja-JP" altLang="en-US" sz="105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</a:t>
            </a:r>
            <a:r>
              <a:rPr lang="ja-JP" altLang="en-US" sz="1050" dirty="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込みいただいていた方については、</a:t>
            </a:r>
            <a:endParaRPr lang="en-US" altLang="ja-JP" sz="1050" dirty="0" smtClean="0">
              <a:solidFill>
                <a:srgbClr val="C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5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再度申し込みいただく必要はございません。</a:t>
            </a:r>
            <a:endParaRPr lang="en-US" altLang="ja-JP" sz="1050" dirty="0" smtClean="0">
              <a:solidFill>
                <a:srgbClr val="C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50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162036"/>
              </p:ext>
            </p:extLst>
          </p:nvPr>
        </p:nvGraphicFramePr>
        <p:xfrm>
          <a:off x="57446" y="1803003"/>
          <a:ext cx="6743107" cy="6626296"/>
        </p:xfrm>
        <a:graphic>
          <a:graphicData uri="http://schemas.openxmlformats.org/drawingml/2006/table">
            <a:tbl>
              <a:tblPr bandCol="1">
                <a:tableStyleId>{8799B23B-EC83-4686-B30A-512413B5E67A}</a:tableStyleId>
              </a:tblPr>
              <a:tblGrid>
                <a:gridCol w="748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8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7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85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氏　　名</a:t>
                      </a:r>
                    </a:p>
                  </a:txBody>
                  <a:tcPr marL="80650" marR="80650" marT="41522" marB="4152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0650" marR="80650" marT="41522" marB="41522" anchor="ctr"/>
                </a:tc>
                <a:tc>
                  <a:txBody>
                    <a:bodyPr/>
                    <a:lstStyle/>
                    <a:p>
                      <a:pPr marL="0" marR="0" lvl="0" indent="0" algn="ctr" defTabSz="6975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役　職</a:t>
                      </a:r>
                    </a:p>
                  </a:txBody>
                  <a:tcPr marL="80650" marR="80650" marT="41522" marB="4152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kumimoji="1" lang="en-US" altLang="ja-JP" sz="11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kumimoji="1" lang="en-US" altLang="ja-JP" sz="11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kumimoji="1" lang="en-US" altLang="ja-JP" sz="11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kumimoji="1" lang="en-US" altLang="ja-JP" sz="11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0650" marR="80650" marT="41522" marB="415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事業所名</a:t>
                      </a:r>
                    </a:p>
                  </a:txBody>
                  <a:tcPr marL="80650" marR="80650" marT="41522" marB="4152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0650" marR="80650" marT="41522" marB="415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住　所</a:t>
                      </a:r>
                    </a:p>
                  </a:txBody>
                  <a:tcPr marL="80650" marR="80650" marT="41522" marB="4152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75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〒</a:t>
                      </a:r>
                    </a:p>
                    <a:p>
                      <a:endParaRPr kumimoji="1" lang="ja-JP" altLang="en-US" dirty="0"/>
                    </a:p>
                  </a:txBody>
                  <a:tcPr marL="80650" marR="80650" marT="41522" marB="415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6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電話番号</a:t>
                      </a:r>
                    </a:p>
                  </a:txBody>
                  <a:tcPr marL="80650" marR="80650" marT="41522" marB="4152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0650" marR="80650" marT="41522" marB="41522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E</a:t>
                      </a:r>
                      <a:r>
                        <a:rPr kumimoji="1" lang="ja-JP" altLang="en-US" sz="11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メール（必須）</a:t>
                      </a:r>
                    </a:p>
                  </a:txBody>
                  <a:tcPr marL="80650" marR="80650" marT="41522" marB="4152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記載いただいた</a:t>
                      </a:r>
                      <a:r>
                        <a:rPr kumimoji="1" lang="en-US" altLang="ja-JP" sz="900" dirty="0"/>
                        <a:t>E</a:t>
                      </a:r>
                      <a:r>
                        <a:rPr kumimoji="1" lang="ja-JP" altLang="en-US" sz="900" dirty="0"/>
                        <a:t>メール宛て</a:t>
                      </a:r>
                      <a:r>
                        <a:rPr kumimoji="1" lang="ja-JP" altLang="en-US" sz="900" dirty="0" smtClean="0"/>
                        <a:t>に、参加</a:t>
                      </a:r>
                      <a:r>
                        <a:rPr kumimoji="1" lang="ja-JP" altLang="en-US" sz="900" dirty="0"/>
                        <a:t>に必要な</a:t>
                      </a:r>
                      <a:r>
                        <a:rPr kumimoji="1" lang="en-US" altLang="ja-JP" sz="900" dirty="0"/>
                        <a:t>URL</a:t>
                      </a:r>
                      <a:r>
                        <a:rPr kumimoji="1" lang="ja-JP" altLang="en-US" sz="900" dirty="0"/>
                        <a:t>等をお送りするため、必ずご記載ください</a:t>
                      </a:r>
                      <a:r>
                        <a:rPr kumimoji="1" lang="ja-JP" altLang="en-US" sz="900" dirty="0" smtClean="0"/>
                        <a:t>。</a:t>
                      </a:r>
                      <a:endParaRPr kumimoji="1" lang="en-US" altLang="ja-JP" sz="900" dirty="0" smtClean="0"/>
                    </a:p>
                    <a:p>
                      <a:endParaRPr kumimoji="1" lang="en-US" altLang="ja-JP" sz="900" dirty="0" smtClean="0"/>
                    </a:p>
                    <a:p>
                      <a:endParaRPr kumimoji="1" lang="en-US" altLang="ja-JP" sz="900" dirty="0" smtClean="0"/>
                    </a:p>
                    <a:p>
                      <a:endParaRPr kumimoji="1" lang="en-US" altLang="ja-JP" sz="900" dirty="0" smtClean="0"/>
                    </a:p>
                    <a:p>
                      <a:endParaRPr kumimoji="1" lang="en-US" altLang="ja-JP" sz="900" dirty="0" smtClean="0"/>
                    </a:p>
                    <a:p>
                      <a:endParaRPr kumimoji="1" lang="en-US" altLang="ja-JP" sz="900" dirty="0" smtClean="0"/>
                    </a:p>
                    <a:p>
                      <a:endParaRPr kumimoji="1" lang="ja-JP" altLang="en-US" sz="900" dirty="0"/>
                    </a:p>
                  </a:txBody>
                  <a:tcPr marL="80650" marR="80650" marT="41522" marB="41522" anchorCtr="1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2379">
                <a:tc>
                  <a:txBody>
                    <a:bodyPr/>
                    <a:lstStyle/>
                    <a:p>
                      <a:pPr marL="0" marR="0" lvl="0" indent="0" algn="ctr" defTabSz="6975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質問内容</a:t>
                      </a:r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0650" marR="80650" marT="41522" marB="4152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IT</a:t>
                      </a:r>
                      <a:r>
                        <a:rPr kumimoji="1" lang="ja-JP" altLang="en-US" sz="11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導入補助金に関する不明点や</a:t>
                      </a:r>
                      <a:r>
                        <a:rPr kumimoji="1" lang="en-US" altLang="ja-JP" sz="11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IT</a:t>
                      </a:r>
                      <a:r>
                        <a:rPr kumimoji="1" lang="ja-JP" altLang="en-US" sz="11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導入に関するご質問等あれば記載ください。</a:t>
                      </a:r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0650" marR="80650" marT="41522" marB="41522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0650" marR="80650" marT="41522" marB="4152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0650" marR="80650" marT="41522" marB="41522" anchor="ctr"/>
                </a:tc>
                <a:extLst>
                  <a:ext uri="{0D108BD9-81ED-4DB2-BD59-A6C34878D82A}">
                    <a16:rowId xmlns:a16="http://schemas.microsoft.com/office/drawing/2014/main" val="747645714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 bwMode="white">
          <a:xfrm>
            <a:off x="4213" y="250986"/>
            <a:ext cx="6849575" cy="942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2040" tIns="41020" rIns="82040" bIns="41020" rtlCol="0" anchor="ctr"/>
          <a:lstStyle/>
          <a:p>
            <a:pPr algn="ctr"/>
            <a:r>
              <a:rPr lang="ja-JP" altLang="en-US" sz="20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0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20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ＩＴ導入補助金</a:t>
            </a:r>
            <a:r>
              <a:rPr lang="en-US" altLang="ja-JP" sz="20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</a:t>
            </a:r>
            <a:r>
              <a:rPr lang="ja-JP" altLang="en-US" sz="20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活用オンラインセミナー</a:t>
            </a:r>
            <a:r>
              <a:rPr lang="en-US" altLang="ja-JP" sz="20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</a:p>
          <a:p>
            <a:pPr algn="ctr"/>
            <a:r>
              <a:rPr lang="ja-JP" altLang="en-US" sz="20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参加申込書</a:t>
            </a:r>
          </a:p>
        </p:txBody>
      </p:sp>
      <p:sp>
        <p:nvSpPr>
          <p:cNvPr id="4" name="正方形/長方形 3"/>
          <p:cNvSpPr/>
          <p:nvPr/>
        </p:nvSpPr>
        <p:spPr bwMode="hidden">
          <a:xfrm>
            <a:off x="0" y="1190545"/>
            <a:ext cx="6858000" cy="528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2040" tIns="41020" rIns="82040" bIns="41020" rtlCol="0" anchor="ctr"/>
          <a:lstStyle/>
          <a:p>
            <a:pPr algn="ctr"/>
            <a:r>
              <a:rPr lang="en-US" altLang="ja-JP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申込先</a:t>
            </a:r>
            <a:r>
              <a:rPr lang="en-US" altLang="ja-JP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】 E </a:t>
            </a:r>
            <a:r>
              <a:rPr lang="ja-JP" altLang="en-US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メール ： ｙｏｒｏｚｕ＠ｍｉｅｓｃ</a:t>
            </a:r>
            <a:r>
              <a:rPr lang="en-US" altLang="ja-JP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ｏｒ</a:t>
            </a:r>
            <a:r>
              <a:rPr lang="en-US" altLang="ja-JP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ｊｐ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8587066"/>
            <a:ext cx="4782331" cy="452173"/>
          </a:xfrm>
          <a:prstGeom prst="rect">
            <a:avLst/>
          </a:prstGeom>
          <a:noFill/>
        </p:spPr>
        <p:txBody>
          <a:bodyPr wrap="none" lIns="82040" tIns="41020" rIns="82040" bIns="41020" rtlCol="0" anchor="b" anchorCtr="1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お申込者様の個人情報を含む情報は、本セミナーの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管理及び支援情報の提供を目的とする場合のみ使用いたします。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5CDC00-4AF2-4FBC-8592-B22CE08A9590}"/>
              </a:ext>
            </a:extLst>
          </p:cNvPr>
          <p:cNvSpPr/>
          <p:nvPr/>
        </p:nvSpPr>
        <p:spPr>
          <a:xfrm>
            <a:off x="0" y="9039239"/>
            <a:ext cx="67431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本事業は三重県地域活性化雇用創造プロジェクト（第２期）として実施します。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賛助会に未入会の企業様は、ぜひ、この機会に入会をご検討ください。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賛助会の概要、入会方法は下記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をご確認ください。（一般会員の入会費無料）　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http://www.miesc.or.jp/chipro/supporter.html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5621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2945</TotalTime>
  <Words>654</Words>
  <Application>Microsoft Office PowerPoint</Application>
  <PresentationFormat>A4 210 x 297 mm</PresentationFormat>
  <Paragraphs>102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Meiryo UI</vt:lpstr>
      <vt:lpstr>ＭＳ Ｐゴシック</vt:lpstr>
      <vt:lpstr>ＭＳ 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yu-kajio</dc:creator>
  <cp:lastModifiedBy>早川 明宏</cp:lastModifiedBy>
  <cp:revision>245</cp:revision>
  <cp:lastPrinted>2020-05-22T00:56:25Z</cp:lastPrinted>
  <dcterms:created xsi:type="dcterms:W3CDTF">2016-01-19T03:13:04Z</dcterms:created>
  <dcterms:modified xsi:type="dcterms:W3CDTF">2020-05-22T07:31:08Z</dcterms:modified>
</cp:coreProperties>
</file>